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23" autoAdjust="0"/>
    <p:restoredTop sz="93979" autoAdjust="0"/>
  </p:normalViewPr>
  <p:slideViewPr>
    <p:cSldViewPr snapToGrid="0">
      <p:cViewPr varScale="1">
        <p:scale>
          <a:sx n="95" d="100"/>
          <a:sy n="95" d="100"/>
        </p:scale>
        <p:origin x="34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FB6D823D-E7B5-4ADD-9B48-AFA6B3166F86}"/>
    <pc:docChg chg="modSld">
      <pc:chgData name="Thomas Tovinger" userId="d52090d9-82c6-45ae-b052-95c46e96cc30" providerId="ADAL" clId="{FB6D823D-E7B5-4ADD-9B48-AFA6B3166F86}" dt="2023-01-13T11:32:06.662" v="0" actId="13926"/>
      <pc:docMkLst>
        <pc:docMk/>
      </pc:docMkLst>
      <pc:sldChg chg="modSp mod">
        <pc:chgData name="Thomas Tovinger" userId="d52090d9-82c6-45ae-b052-95c46e96cc30" providerId="ADAL" clId="{FB6D823D-E7B5-4ADD-9B48-AFA6B3166F86}" dt="2023-01-13T11:32:06.662" v="0" actId="13926"/>
        <pc:sldMkLst>
          <pc:docMk/>
          <pc:sldMk cId="0" sldId="303"/>
        </pc:sldMkLst>
        <pc:spChg chg="mod">
          <ac:chgData name="Thomas Tovinger" userId="d52090d9-82c6-45ae-b052-95c46e96cc30" providerId="ADAL" clId="{FB6D823D-E7B5-4ADD-9B48-AFA6B3166F86}" dt="2023-01-13T11:32:06.662" v="0" actId="13926"/>
          <ac:spMkLst>
            <pc:docMk/>
            <pc:sldMk cId="0" sldId="303"/>
            <ac:spMk id="5123" creationId="{DF018147-2912-4BF3-BB72-2E9217F826D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1/13/2023</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1/13/2023</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SA5#146Bis-e E-meeting 16-19 January 2023</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SA5#146Bis-e E-meeting 16-19 January 2023</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SA5#146Bis-e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S5-231144</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highlight>
                  <a:srgbClr val="00FFFF"/>
                </a:highlight>
              </a:rPr>
              <a:t>Default time slot to use (for all calls except the closing plenary): 12:00-14:00 UTC (13:00-15:00 UTC when EU has DST)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a:t>
            </a:r>
            <a:r>
              <a:rPr lang="en-GB" altLang="en-US" sz="1600" b="1"/>
              <a:t>by 23:59 </a:t>
            </a:r>
            <a:r>
              <a:rPr lang="en-GB" altLang="en-US" sz="1600" b="1" dirty="0"/>
              <a:t>CE(S)T the first Thursday of the meeting. </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highlight>
                  <a:srgbClr val="00FFFF"/>
                </a:highlight>
                <a:latin typeface="Arial" panose="020B0604020202020204" pitchFamily="34" charset="0"/>
                <a:cs typeface="Arial" panose="020B0604020202020204" pitchFamily="34" charset="0"/>
              </a:rPr>
              <a:t>NOTE: We consistently use UTC as time reference</a:t>
            </a:r>
            <a:r>
              <a:rPr lang="en-US" sz="1000" i="1" dirty="0">
                <a:highlight>
                  <a:srgbClr val="00FFFF"/>
                </a:highlight>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a:t>
            </a:r>
            <a:r>
              <a:rPr lang="en-US" sz="1000" i="1" dirty="0">
                <a:highlight>
                  <a:srgbClr val="FFFF00"/>
                </a:highlight>
                <a:latin typeface="Arial" panose="020B0604020202020204" pitchFamily="34" charset="0"/>
                <a:cs typeface="Arial" panose="020B0604020202020204" pitchFamily="34" charset="0"/>
              </a:rPr>
              <a:t>example</a:t>
            </a:r>
            <a:r>
              <a:rPr lang="en-US" sz="1000" i="1" dirty="0">
                <a:highlight>
                  <a:srgbClr val="00FFFF"/>
                </a:highlight>
                <a:latin typeface="Arial" panose="020B0604020202020204" pitchFamily="34" charset="0"/>
                <a:cs typeface="Arial" panose="020B0604020202020204" pitchFamily="34" charset="0"/>
              </a:rPr>
              <a:t> tables here (note: CST is always UTC+8):</a:t>
            </a:r>
          </a:p>
          <a:p>
            <a:pPr lvl="1"/>
            <a:r>
              <a:rPr lang="en-GB" sz="1000" dirty="0">
                <a:highlight>
                  <a:srgbClr val="00FFFF"/>
                </a:highlight>
              </a:rPr>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highlight>
                  <a:srgbClr val="00FFFF"/>
                </a:highlight>
              </a:rPr>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413818033"/>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130335602"/>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11:00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3917122860"/>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185391105"/>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08:00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2" name="Table 11">
            <a:extLst>
              <a:ext uri="{FF2B5EF4-FFF2-40B4-BE49-F238E27FC236}">
                <a16:creationId xmlns:a16="http://schemas.microsoft.com/office/drawing/2014/main" id="{86E8E27D-E3B2-4DAA-9E58-91B02CB2D918}"/>
              </a:ext>
            </a:extLst>
          </p:cNvPr>
          <p:cNvGraphicFramePr>
            <a:graphicFrameLocks noGrp="1"/>
          </p:cNvGraphicFramePr>
          <p:nvPr>
            <p:extLst>
              <p:ext uri="{D42A27DB-BD31-4B8C-83A1-F6EECF244321}">
                <p14:modId xmlns:p14="http://schemas.microsoft.com/office/powerpoint/2010/main" val="1963286263"/>
              </p:ext>
            </p:extLst>
          </p:nvPr>
        </p:nvGraphicFramePr>
        <p:xfrm>
          <a:off x="2558489" y="4760272"/>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S5-231000.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endParaRPr lang="en-GB" altLang="en-US" sz="1800" b="1" dirty="0"/>
          </a:p>
          <a:p>
            <a:pPr lvl="3"/>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Monday 16 Jan, 08:00 UTC</a:t>
            </a:r>
            <a:endParaRPr lang="en-SE" sz="1600" dirty="0">
              <a:solidFill>
                <a:srgbClr val="00B0F0"/>
              </a:solidFill>
              <a:cs typeface="Arial" panose="020B0604020202020204" pitchFamily="34"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Thursday 19 Jan, 16:00 UTC</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16 to 19 Jan 2023</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6 Jan</a:t>
            </a:r>
            <a:r>
              <a:rPr lang="en-US" altLang="en-US" sz="1600" dirty="0">
                <a:solidFill>
                  <a:srgbClr val="00B0F0"/>
                </a:solidFill>
              </a:rPr>
              <a:t> </a:t>
            </a:r>
            <a:r>
              <a:rPr lang="en-GB" altLang="en-US" sz="1600" dirty="0">
                <a:solidFill>
                  <a:srgbClr val="00B0F0"/>
                </a:solidFill>
              </a:rPr>
              <a:t>22:59 </a:t>
            </a:r>
            <a:r>
              <a:rPr lang="en-US" altLang="en-US" sz="1600" dirty="0">
                <a:solidFill>
                  <a:srgbClr val="00B0F0"/>
                </a:solidFill>
              </a:rPr>
              <a:t>UTC</a:t>
            </a:r>
            <a:endParaRPr lang="en-GB" altLang="en-US" sz="1600" dirty="0"/>
          </a:p>
          <a:p>
            <a:pPr lvl="2"/>
            <a:r>
              <a:rPr lang="en-US" altLang="en-US" sz="1600" dirty="0"/>
              <a:t>Tdoc reservation: </a:t>
            </a:r>
            <a:r>
              <a:rPr lang="en-GB" sz="1600" dirty="0">
                <a:solidFill>
                  <a:srgbClr val="00B0F0"/>
                </a:solidFill>
              </a:rPr>
              <a:t>Monday 9 Jan</a:t>
            </a:r>
            <a:r>
              <a:rPr lang="en-GB" altLang="en-US" sz="1600" dirty="0">
                <a:solidFill>
                  <a:srgbClr val="00B0F0"/>
                </a:solidFill>
              </a:rPr>
              <a:t> 22:59 </a:t>
            </a:r>
            <a:r>
              <a:rPr lang="en-US" altLang="en-US" sz="1600" dirty="0">
                <a:solidFill>
                  <a:srgbClr val="00B0F0"/>
                </a:solidFill>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GB" sz="1600" dirty="0">
                <a:solidFill>
                  <a:srgbClr val="00B0F0"/>
                </a:solidFill>
                <a:cs typeface="Arial" panose="020B0604020202020204" pitchFamily="34" charset="0"/>
              </a:rPr>
              <a:t>Monday 16 Jan 2023, 08:00 UTC</a:t>
            </a:r>
            <a:endParaRPr lang="en-US" altLang="en-US" sz="1600" dirty="0">
              <a:solidFill>
                <a:srgbClr val="00B0F0"/>
              </a:solidFill>
            </a:endParaRPr>
          </a:p>
          <a:p>
            <a:pPr lvl="1"/>
            <a:r>
              <a:rPr lang="en-US" altLang="en-US" sz="1600" dirty="0"/>
              <a:t>Opening SA5 plenary (conf. call): </a:t>
            </a:r>
            <a:r>
              <a:rPr lang="en-US" altLang="en-US" sz="1600" dirty="0">
                <a:solidFill>
                  <a:srgbClr val="00B0F0"/>
                </a:solidFill>
              </a:rPr>
              <a:t>Monday </a:t>
            </a:r>
            <a:r>
              <a:rPr lang="en-GB" sz="1600" dirty="0">
                <a:solidFill>
                  <a:srgbClr val="00B0F0"/>
                </a:solidFill>
                <a:cs typeface="Arial" panose="020B0604020202020204" pitchFamily="34" charset="0"/>
              </a:rPr>
              <a:t>16 Jan </a:t>
            </a:r>
            <a:r>
              <a:rPr lang="en-US" altLang="en-US" sz="1600" dirty="0">
                <a:solidFill>
                  <a:srgbClr val="00B0F0"/>
                </a:solidFill>
              </a:rPr>
              <a:t>13:00-14:00 UTC </a:t>
            </a:r>
            <a:endParaRPr lang="en-US" altLang="en-US" sz="1600" dirty="0"/>
          </a:p>
          <a:p>
            <a:pPr lvl="1"/>
            <a:r>
              <a:rPr lang="en-US" altLang="en-US" sz="1600" dirty="0"/>
              <a:t>Closing SA5 plenary (conf. call)    </a:t>
            </a:r>
            <a:r>
              <a:rPr lang="en-US" altLang="en-US" sz="1600" dirty="0">
                <a:solidFill>
                  <a:srgbClr val="00B0F0"/>
                </a:solidFill>
              </a:rPr>
              <a:t>Thursday 19 Jan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00FFFF"/>
                </a:highlight>
              </a:rPr>
              <a:t>latest </a:t>
            </a:r>
            <a:r>
              <a:rPr lang="en-GB" sz="1600" b="1" dirty="0">
                <a:solidFill>
                  <a:srgbClr val="FF0000"/>
                </a:solidFill>
                <a:highlight>
                  <a:srgbClr val="00FFFF"/>
                </a:highlight>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working</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 </a:t>
            </a:r>
            <a:r>
              <a:rPr lang="en-US" sz="1600" b="1" dirty="0">
                <a:solidFill>
                  <a:srgbClr val="FF0000"/>
                </a:solidFill>
                <a:highlight>
                  <a:srgbClr val="00FFFF"/>
                </a:highlight>
              </a:rPr>
              <a:t>(or email approval).</a:t>
            </a:r>
            <a:r>
              <a:rPr lang="en-US" sz="1600" b="1" dirty="0">
                <a:solidFill>
                  <a:srgbClr val="FF0000"/>
                </a:solidFill>
                <a:highlight>
                  <a:srgbClr val="FFFF00"/>
                </a:highlight>
              </a:rPr>
              <a:t>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00FFFF"/>
                </a:highlight>
                <a:latin typeface="Calibri" panose="020F0502020204030204" pitchFamily="34" charset="0"/>
                <a:cs typeface="Arial" panose="020B0604020202020204" pitchFamily="34" charset="0"/>
              </a:rPr>
              <a:t>approval</a:t>
            </a:r>
            <a:r>
              <a:rPr lang="sv-SE" sz="1600" dirty="0">
                <a:highlight>
                  <a:srgbClr val="00FFFF"/>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16 Jan</a:t>
            </a:r>
            <a:r>
              <a:rPr lang="en-US" altLang="en-US" sz="1600" dirty="0">
                <a:solidFill>
                  <a:srgbClr val="00B0F0"/>
                </a:solidFill>
              </a:rPr>
              <a:t> 08:00 UTC</a:t>
            </a:r>
          </a:p>
          <a:p>
            <a:pPr lvl="1"/>
            <a:r>
              <a:rPr lang="en-US" altLang="en-US" sz="1600" dirty="0"/>
              <a:t>Start of CH E-meeting:     </a:t>
            </a:r>
            <a:r>
              <a:rPr lang="en-US" altLang="en-US" sz="1600" dirty="0">
                <a:solidFill>
                  <a:srgbClr val="00B0F0"/>
                </a:solidFill>
              </a:rPr>
              <a:t>Monday</a:t>
            </a:r>
            <a:r>
              <a:rPr lang="en-GB" sz="1600" dirty="0">
                <a:solidFill>
                  <a:srgbClr val="00B0F0"/>
                </a:solidFill>
              </a:rPr>
              <a:t> 16 Jan</a:t>
            </a:r>
            <a:r>
              <a:rPr lang="en-US" altLang="en-US" sz="1600" dirty="0">
                <a:solidFill>
                  <a:srgbClr val="00B0F0"/>
                </a:solidFill>
              </a:rPr>
              <a:t> 08:00 UTC</a:t>
            </a:r>
          </a:p>
          <a:p>
            <a:pPr lvl="1"/>
            <a:r>
              <a:rPr lang="en-US" altLang="en-US" sz="1600" b="1" dirty="0">
                <a:highlight>
                  <a:srgbClr val="FFFF00"/>
                </a:highlight>
              </a:rPr>
              <a:t>Last revision upload: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11:00 UTC</a:t>
            </a:r>
          </a:p>
          <a:p>
            <a:pPr lvl="2"/>
            <a:r>
              <a:rPr lang="en-US" sz="1600" dirty="0">
                <a:solidFill>
                  <a:srgbClr val="00B0F0"/>
                </a:solidFill>
              </a:rPr>
              <a:t>CH tdocs: Tuesday 17 Jan </a:t>
            </a:r>
            <a:r>
              <a:rPr lang="en-US" altLang="en-US" sz="1600" dirty="0">
                <a:solidFill>
                  <a:srgbClr val="00B0F0"/>
                </a:solidFill>
              </a:rPr>
              <a:t>23</a:t>
            </a:r>
            <a:r>
              <a:rPr lang="en-US" sz="1600" dirty="0">
                <a:solidFill>
                  <a:srgbClr val="00B0F0"/>
                </a:solidFill>
              </a:rPr>
              <a:t>:00 UTC </a:t>
            </a:r>
            <a:endParaRPr lang="en-US" altLang="en-US" sz="1600" dirty="0">
              <a:solidFill>
                <a:srgbClr val="00B0F0"/>
              </a:solidFill>
            </a:endParaRPr>
          </a:p>
          <a:p>
            <a:pPr lvl="1"/>
            <a:r>
              <a:rPr lang="en-US" altLang="en-US" sz="1600" b="1" dirty="0">
                <a:highlight>
                  <a:srgbClr val="FFFF00"/>
                </a:highlight>
              </a:rPr>
              <a:t>Last comments: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23:00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a:t>
            </a:r>
            <a:r>
              <a:rPr lang="en-US" altLang="en-US" sz="1600" dirty="0">
                <a:solidFill>
                  <a:srgbClr val="00B0F0"/>
                </a:solidFill>
              </a:rPr>
              <a:t>Wednesday </a:t>
            </a:r>
            <a:r>
              <a:rPr lang="sv-SE" altLang="en-US" sz="1600" dirty="0">
                <a:solidFill>
                  <a:srgbClr val="00B0F0"/>
                </a:solidFill>
              </a:rPr>
              <a:t>18 Jan</a:t>
            </a:r>
            <a:r>
              <a:rPr lang="en-US" altLang="en-US" sz="1600" dirty="0">
                <a:solidFill>
                  <a:srgbClr val="00B0F0"/>
                </a:solidFill>
              </a:rPr>
              <a:t> 08:00 UTC</a:t>
            </a:r>
            <a:endParaRPr lang="en-US" altLang="en-US" sz="1600" dirty="0">
              <a:solidFill>
                <a:srgbClr val="00B0F0"/>
              </a:solidFill>
              <a:highlight>
                <a:srgbClr val="FF00FF"/>
              </a:highlight>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Wednesday </a:t>
            </a:r>
            <a:r>
              <a:rPr lang="sv-SE" altLang="en-US" sz="1600" dirty="0">
                <a:solidFill>
                  <a:srgbClr val="00B0F0"/>
                </a:solidFill>
              </a:rPr>
              <a:t>18 Jan</a:t>
            </a:r>
            <a:r>
              <a:rPr lang="en-US" altLang="en-US" sz="1600" dirty="0">
                <a:solidFill>
                  <a:srgbClr val="00B0F0"/>
                </a:solidFill>
              </a:rPr>
              <a:t> </a:t>
            </a:r>
            <a:r>
              <a:rPr lang="en-US" sz="1600" dirty="0">
                <a:solidFill>
                  <a:srgbClr val="00B0F0"/>
                </a:solidFill>
              </a:rPr>
              <a:t>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Wednesday </a:t>
            </a:r>
            <a:r>
              <a:rPr lang="sv-SE" altLang="en-US" sz="1600" dirty="0">
                <a:solidFill>
                  <a:srgbClr val="00B0F0"/>
                </a:solidFill>
              </a:rPr>
              <a:t>18 Jan</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122523</TotalTime>
  <Words>3773</Words>
  <Application>Microsoft Office PowerPoint</Application>
  <PresentationFormat>On-screen Show (4:3)</PresentationFormat>
  <Paragraphs>297</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SA5#146Bis-e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1236</cp:revision>
  <dcterms:created xsi:type="dcterms:W3CDTF">2008-08-30T09:32:10Z</dcterms:created>
  <dcterms:modified xsi:type="dcterms:W3CDTF">2023-01-13T11:32:17Z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